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Distillery Display" charset="1" panose="00000000000000000000"/>
      <p:regular r:id="rId21"/>
    </p:embeddedFont>
    <p:embeddedFont>
      <p:font typeface="Computer Says No" charset="1" panose="00000400000000000000"/>
      <p:regular r:id="rId22"/>
    </p:embeddedFont>
    <p:embeddedFont>
      <p:font typeface="Poppins Light" charset="1" panose="00000400000000000000"/>
      <p:regular r:id="rId23"/>
    </p:embeddedFont>
    <p:embeddedFont>
      <p:font typeface="Poppins Bold Italics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5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5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5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32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27808" y="7414696"/>
            <a:ext cx="6926813" cy="68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9"/>
              </a:lnSpc>
            </a:pPr>
            <a:r>
              <a:rPr lang="en-US" sz="4014">
                <a:solidFill>
                  <a:srgbClr val="6866E1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BY ZARA YOUSUF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27808" y="4463168"/>
            <a:ext cx="8127324" cy="252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50925" y="3372520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ARTIFICIAL INTELLIGENCE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9331156" y="1563451"/>
            <a:ext cx="7573219" cy="8296504"/>
          </a:xfrm>
          <a:custGeom>
            <a:avLst/>
            <a:gdLst/>
            <a:ahLst/>
            <a:cxnLst/>
            <a:rect r="r" b="b" t="t" l="l"/>
            <a:pathLst>
              <a:path h="8296504" w="7573219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2241552"/>
            <a:ext cx="11613435" cy="218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67"/>
              </a:lnSpc>
              <a:spcBef>
                <a:spcPct val="0"/>
              </a:spcBef>
            </a:pPr>
            <a:r>
              <a:rPr lang="en-US" sz="98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MAJOR MILESTONES IN THE 2010S</a:t>
            </a:r>
          </a:p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742828" y="3784357"/>
            <a:ext cx="10469841" cy="13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2016: AlphaGo defeated world champion Go player Lee Sedol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2018: Introduction of BERT and GPT models in NLP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42828" y="6193228"/>
            <a:ext cx="10469841" cy="13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AI applications expanded into healthcare, robotics, and transport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Generative models like DALL·E and CLIP demonstrated creative abilities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4412617" y="5774369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525894" y="655452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12498" y="6831403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2155827"/>
            <a:ext cx="11613435" cy="254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1"/>
              </a:lnSpc>
              <a:spcBef>
                <a:spcPct val="0"/>
              </a:spcBef>
            </a:pPr>
            <a:r>
              <a:rPr lang="en-US" sz="801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FOUNDATION MODELS AND GENERATIVE AI (2020S)</a:t>
            </a:r>
          </a:p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742828" y="3784357"/>
            <a:ext cx="10469841" cy="13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Emergence of large-scale language models: GPT-3, PaLM, Claude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Trained on diverse and massive datasets across multiple domains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42828" y="6193228"/>
            <a:ext cx="10469841" cy="13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Enabled AI to handle text, image, audio, and code seamlessly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Used for content creation, assistance, and productivity tools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4412617" y="5774369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525894" y="655452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12498" y="6831403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2155827"/>
            <a:ext cx="11613435" cy="182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1"/>
              </a:lnSpc>
              <a:spcBef>
                <a:spcPct val="0"/>
              </a:spcBef>
            </a:pPr>
            <a:r>
              <a:rPr lang="en-US" sz="801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EMERGENCE OF AGENTIC AI</a:t>
            </a:r>
          </a:p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742828" y="3784357"/>
            <a:ext cx="10469841" cy="13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AI systems developed the ability to act with autonomy and plan tasks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Tools like AutoGPT, BabyAGI, and Devin show agent-like behavior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42828" y="6193228"/>
            <a:ext cx="10469841" cy="13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Capabilities include memory retention, goal-setting, and tool usage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Multi-agent environments used to tackle complex, dynamic challenges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4412617" y="5774369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525894" y="655452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12498" y="6831403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8661" y="1650413"/>
            <a:ext cx="9610678" cy="287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2"/>
              </a:lnSpc>
            </a:pPr>
            <a:r>
              <a:rPr lang="en-US" sz="95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CHALLENGES AND OPPORTUNITIES</a:t>
            </a:r>
          </a:p>
          <a:p>
            <a:pPr algn="ctr" marL="0" indent="0" lvl="0">
              <a:lnSpc>
                <a:spcPts val="7406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598221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78426" y="346472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57163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9339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1968" y="4260492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83593" y="4195677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60909" y="426284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49389" y="426284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32252" y="5959424"/>
            <a:ext cx="3121512" cy="184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Future focus: global cooperation, regulation, and potential AGI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AutoShape 15" id="15"/>
          <p:cNvSpPr/>
          <p:nvPr/>
        </p:nvSpPr>
        <p:spPr>
          <a:xfrm flipV="true">
            <a:off x="12270492" y="461236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653071" y="5959424"/>
            <a:ext cx="3121512" cy="221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Societal concerns around employment, misinformation, and education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874334" y="5959424"/>
            <a:ext cx="3121512" cy="147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difficulties in ensuring safe and aligned AI behavior</a:t>
            </a: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AutoShape 18" id="18"/>
          <p:cNvSpPr/>
          <p:nvPr/>
        </p:nvSpPr>
        <p:spPr>
          <a:xfrm flipV="true">
            <a:off x="8454383" y="461236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4675646" y="4545201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095597" y="5959424"/>
            <a:ext cx="3121512" cy="184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Addressing ethical issues: bias, fairness, accountability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15548" y="8986029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091052">
            <a:off x="13048963" y="-5984494"/>
            <a:ext cx="11291757" cy="10164688"/>
          </a:xfrm>
          <a:custGeom>
            <a:avLst/>
            <a:gdLst/>
            <a:ahLst/>
            <a:cxnLst/>
            <a:rect r="r" b="b" t="t" l="l"/>
            <a:pathLst>
              <a:path h="10164688" w="11291757">
                <a:moveTo>
                  <a:pt x="0" y="0"/>
                </a:moveTo>
                <a:lnTo>
                  <a:pt x="11291757" y="0"/>
                </a:lnTo>
                <a:lnTo>
                  <a:pt x="11291757" y="10164687"/>
                </a:lnTo>
                <a:lnTo>
                  <a:pt x="0" y="1016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297235" y="1880213"/>
            <a:ext cx="8036625" cy="5957149"/>
          </a:xfrm>
          <a:custGeom>
            <a:avLst/>
            <a:gdLst/>
            <a:ahLst/>
            <a:cxnLst/>
            <a:rect r="r" b="b" t="t" l="l"/>
            <a:pathLst>
              <a:path h="5957149" w="8036625">
                <a:moveTo>
                  <a:pt x="8036625" y="0"/>
                </a:moveTo>
                <a:lnTo>
                  <a:pt x="0" y="0"/>
                </a:lnTo>
                <a:lnTo>
                  <a:pt x="0" y="5957149"/>
                </a:lnTo>
                <a:lnTo>
                  <a:pt x="8036625" y="5957149"/>
                </a:lnTo>
                <a:lnTo>
                  <a:pt x="803662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47" y="4038286"/>
            <a:ext cx="5781294" cy="8229600"/>
          </a:xfrm>
          <a:custGeom>
            <a:avLst/>
            <a:gdLst/>
            <a:ahLst/>
            <a:cxnLst/>
            <a:rect r="r" b="b" t="t" l="l"/>
            <a:pathLst>
              <a:path h="8229600" w="5781294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7339" y="1352550"/>
            <a:ext cx="7235527" cy="142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719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SUMMARY &amp; CLOSING</a:t>
            </a:r>
          </a:p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06136"/>
            <a:ext cx="7312551" cy="598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079" indent="-410039" lvl="1">
              <a:lnSpc>
                <a:spcPts val="5317"/>
              </a:lnSpc>
              <a:buAutoNum type="arabicPeriod" startAt="1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AI HAS EVOLVED FROM RULE-BASED SYSTEMS TO AUTONOMOUS AGENTS</a:t>
            </a:r>
          </a:p>
          <a:p>
            <a:pPr algn="ctr" marL="820079" indent="-410039" lvl="1">
              <a:lnSpc>
                <a:spcPts val="5317"/>
              </a:lnSpc>
              <a:buAutoNum type="arabicPeriod" startAt="1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KEY TRANSITIONS: SYMBOLIC → STATISTICAL → DEEP LEA</a:t>
            </a: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rn</a:t>
            </a: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ING → AGENTIC</a:t>
            </a:r>
          </a:p>
          <a:p>
            <a:pPr algn="ctr" marL="820079" indent="-410039" lvl="1">
              <a:lnSpc>
                <a:spcPts val="5317"/>
              </a:lnSpc>
              <a:buAutoNum type="arabicPeriod" startAt="1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AI CONTINUES TO EXPAND ITS ROLE IN CREATIVITY, AUTONOMY, AND IMPACT</a:t>
            </a:r>
          </a:p>
          <a:p>
            <a:pPr algn="ctr" marL="820079" indent="-410039" lvl="1">
              <a:lnSpc>
                <a:spcPts val="5317"/>
              </a:lnSpc>
              <a:buAutoNum type="arabicPeriod" startAt="1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ENCOURAGE AUDIENCE ENGAGEMENT AND OPEN FLOOR FOR QUESTIONS</a:t>
            </a:r>
          </a:p>
          <a:p>
            <a:pPr algn="ctr">
              <a:lnSpc>
                <a:spcPts val="53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77897" y="-5779144"/>
            <a:ext cx="14635371" cy="12033527"/>
          </a:xfrm>
          <a:custGeom>
            <a:avLst/>
            <a:gdLst/>
            <a:ahLst/>
            <a:cxnLst/>
            <a:rect r="r" b="b" t="t" l="l"/>
            <a:pathLst>
              <a:path h="12033527" w="14635371">
                <a:moveTo>
                  <a:pt x="0" y="0"/>
                </a:moveTo>
                <a:lnTo>
                  <a:pt x="14635371" y="0"/>
                </a:lnTo>
                <a:lnTo>
                  <a:pt x="14635371" y="12033528"/>
                </a:lnTo>
                <a:lnTo>
                  <a:pt x="0" y="1203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6465" y="2582224"/>
            <a:ext cx="7474347" cy="442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  <a:p>
            <a:pPr algn="ctr" marL="0" indent="0" lvl="0">
              <a:lnSpc>
                <a:spcPts val="8030"/>
              </a:lnSpc>
            </a:pPr>
            <a:r>
              <a:rPr lang="en-US" sz="5736" u="none">
                <a:solidFill>
                  <a:srgbClr val="6866E1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PRESENTED BY ZARA YOUSUF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06557">
            <a:off x="13859100" y="1432047"/>
            <a:ext cx="4433872" cy="4665492"/>
          </a:xfrm>
          <a:custGeom>
            <a:avLst/>
            <a:gdLst/>
            <a:ahLst/>
            <a:cxnLst/>
            <a:rect r="r" b="b" t="t" l="l"/>
            <a:pathLst>
              <a:path h="4665492" w="4433872">
                <a:moveTo>
                  <a:pt x="0" y="0"/>
                </a:moveTo>
                <a:lnTo>
                  <a:pt x="4433873" y="0"/>
                </a:lnTo>
                <a:lnTo>
                  <a:pt x="4433873" y="4665493"/>
                </a:lnTo>
                <a:lnTo>
                  <a:pt x="0" y="466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77897" y="2433562"/>
            <a:ext cx="8117004" cy="7049716"/>
          </a:xfrm>
          <a:custGeom>
            <a:avLst/>
            <a:gdLst/>
            <a:ahLst/>
            <a:cxnLst/>
            <a:rect r="r" b="b" t="t" l="l"/>
            <a:pathLst>
              <a:path h="7049716" w="8117004">
                <a:moveTo>
                  <a:pt x="0" y="0"/>
                </a:moveTo>
                <a:lnTo>
                  <a:pt x="8117004" y="0"/>
                </a:lnTo>
                <a:lnTo>
                  <a:pt x="8117004" y="7049716"/>
                </a:lnTo>
                <a:lnTo>
                  <a:pt x="0" y="704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546313"/>
            <a:ext cx="9897232" cy="5694156"/>
            <a:chOff x="0" y="0"/>
            <a:chExt cx="13196309" cy="7592208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7592208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7563318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460" y="1833922"/>
            <a:ext cx="5353298" cy="236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4300" y="3625520"/>
            <a:ext cx="9321631" cy="495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69" indent="-236435" lvl="1">
              <a:lnSpc>
                <a:spcPts val="3066"/>
              </a:lnSpc>
              <a:buFont typeface="Arial"/>
              <a:buChar char="•"/>
            </a:pPr>
            <a:r>
              <a:rPr lang="en-US" sz="219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</a:t>
            </a:r>
          </a:p>
          <a:p>
            <a:pPr algn="l" marL="498286" indent="-249143" lvl="1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Origins of AI (1940s–1950s)</a:t>
            </a:r>
          </a:p>
          <a:p>
            <a:pPr algn="l" marL="498286" indent="-249143" lvl="1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Symbolic AI &amp; Good Old-Fashioned AI (1956–1970s)</a:t>
            </a:r>
          </a:p>
          <a:p>
            <a:pPr algn="l" marL="498286" indent="-249143" lvl="1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First AI Winter (1970s–1980s)</a:t>
            </a:r>
          </a:p>
          <a:p>
            <a:pPr algn="l" marL="498286" indent="-249143" lvl="1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Machine Learning Emerges (1980s–1990s)</a:t>
            </a:r>
          </a:p>
          <a:p>
            <a:pPr algn="l" marL="498286" indent="-249143" lvl="1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Second AI Winter (Late 1980s–1990s)</a:t>
            </a:r>
          </a:p>
          <a:p>
            <a:pPr algn="l" marL="498286" indent="-249143" lvl="1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Deep Learning Revolution (2010s)</a:t>
            </a:r>
          </a:p>
          <a:p>
            <a:pPr algn="l" marL="498286" indent="-249143" lvl="1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Major Milestones in the 2010s</a:t>
            </a:r>
          </a:p>
          <a:p>
            <a:pPr algn="l" marL="498286" indent="-249143" lvl="1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Foundation Models and Generative AI (2020s)</a:t>
            </a:r>
          </a:p>
          <a:p>
            <a:pPr algn="l" marL="498286" indent="-249143" lvl="1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Emergence of Agentic AI</a:t>
            </a:r>
          </a:p>
          <a:p>
            <a:pPr algn="l" marL="498286" indent="-249143" lvl="1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Challenges and Opportunities</a:t>
            </a:r>
          </a:p>
          <a:p>
            <a:pPr algn="l" marL="498286" indent="-249143" lvl="1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Summary &amp; Closing</a:t>
            </a:r>
          </a:p>
          <a:p>
            <a:pPr algn="l" marL="25419" indent="-12710" lvl="1">
              <a:lnSpc>
                <a:spcPts val="164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18040"/>
            <a:ext cx="7242648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8361" y="2841417"/>
            <a:ext cx="9076332" cy="776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1256" indent="-295628" lvl="1">
              <a:lnSpc>
                <a:spcPts val="3833"/>
              </a:lnSpc>
              <a:buAutoNum type="arabicPeriod" startAt="1"/>
            </a:pPr>
            <a:r>
              <a:rPr lang="en-US" sz="27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presentation traces the historical and technological journey of Artificial Intelligence.</a:t>
            </a:r>
          </a:p>
          <a:p>
            <a:pPr algn="l" marL="591256" indent="-295628" lvl="1">
              <a:lnSpc>
                <a:spcPts val="3833"/>
              </a:lnSpc>
              <a:buAutoNum type="arabicPeriod" startAt="1"/>
            </a:pPr>
            <a:r>
              <a:rPr lang="en-US" sz="27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explores key milestones, paradigm shifts, and groundbreaking innovations that shaped AI from its inception to the modern era.</a:t>
            </a:r>
          </a:p>
          <a:p>
            <a:pPr algn="l" marL="591256" indent="-295628" lvl="1">
              <a:lnSpc>
                <a:spcPts val="3833"/>
              </a:lnSpc>
              <a:buAutoNum type="arabicPeriod" startAt="1"/>
            </a:pPr>
            <a:r>
              <a:rPr lang="en-US" sz="27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begin by understanding early theoretical concepts and follow the trajectory through symbolic AI, machine learning, and deep learning.</a:t>
            </a:r>
          </a:p>
          <a:p>
            <a:pPr algn="l" marL="591256" indent="-295628" lvl="1">
              <a:lnSpc>
                <a:spcPts val="3833"/>
              </a:lnSpc>
              <a:buAutoNum type="arabicPeriod" startAt="1"/>
            </a:pPr>
            <a:r>
              <a:rPr lang="en-US" sz="27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presentation culminates with the emergence of Agentic AI — systems that possess autonomy, memory, and goal-driven behavior.</a:t>
            </a:r>
          </a:p>
          <a:p>
            <a:pPr algn="l">
              <a:lnSpc>
                <a:spcPts val="3833"/>
              </a:lnSpc>
            </a:pPr>
          </a:p>
          <a:p>
            <a:pPr algn="l" marL="637452" indent="-318726" lvl="1">
              <a:lnSpc>
                <a:spcPts val="4133"/>
              </a:lnSpc>
              <a:buFont typeface="Arial"/>
              <a:buChar char="•"/>
            </a:pPr>
            <a:r>
              <a:rPr lang="en-US" b="true" sz="2952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Presented by: [Zara Yousuf], [29/6/2025], [GIAIC]</a:t>
            </a:r>
          </a:p>
          <a:p>
            <a:pPr algn="l">
              <a:lnSpc>
                <a:spcPts val="383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59616" y="3155727"/>
            <a:ext cx="8512282" cy="201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16"/>
              </a:lnSpc>
            </a:pPr>
            <a:r>
              <a:rPr lang="en-US" sz="793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ORIGINS OF AI (1940S–1950S)</a:t>
            </a:r>
          </a:p>
          <a:p>
            <a:pPr algn="just" marL="0" indent="0" lvl="0">
              <a:lnSpc>
                <a:spcPts val="830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772214" y="4017655"/>
            <a:ext cx="9487086" cy="540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865" indent="-321932" lvl="1">
              <a:lnSpc>
                <a:spcPts val="4831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1943: McCulloch &amp; Pitts model the first artificial neuron</a:t>
            </a:r>
          </a:p>
          <a:p>
            <a:pPr algn="l" marL="643865" indent="-321932" lvl="1">
              <a:lnSpc>
                <a:spcPts val="4831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1950: Alan Turing proposes the Turing Test to evaluate machine intelligence</a:t>
            </a:r>
          </a:p>
          <a:p>
            <a:pPr algn="l" marL="643865" indent="-321932" lvl="1">
              <a:lnSpc>
                <a:spcPts val="4831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1956: Dartmouth Conference officially marks the birth of AI</a:t>
            </a:r>
          </a:p>
          <a:p>
            <a:pPr algn="l" marL="643865" indent="-321932" lvl="1">
              <a:lnSpc>
                <a:spcPts val="4831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Early AI focused on logic and symbolic processing</a:t>
            </a:r>
          </a:p>
          <a:p>
            <a:pPr algn="l">
              <a:lnSpc>
                <a:spcPts val="426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8661" y="1650413"/>
            <a:ext cx="9610678" cy="287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2"/>
              </a:lnSpc>
            </a:pPr>
            <a:r>
              <a:rPr lang="en-US" sz="95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SYMBOLIC AI &amp; GOOD OLD-FASHIONED AI (1956–1970S)</a:t>
            </a:r>
          </a:p>
          <a:p>
            <a:pPr algn="ctr" marL="0" indent="0" lvl="0">
              <a:lnSpc>
                <a:spcPts val="7406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598221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78426" y="346472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57163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9339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1968" y="4260492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83593" y="4195677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60909" y="426284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49389" y="426284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32252" y="5959424"/>
            <a:ext cx="3121512" cy="147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Major limitation: systems lacked flexibility in real-world contexts</a:t>
            </a: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AutoShape 15" id="15"/>
          <p:cNvSpPr/>
          <p:nvPr/>
        </p:nvSpPr>
        <p:spPr>
          <a:xfrm flipV="true">
            <a:off x="12270492" y="461236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653071" y="5959424"/>
            <a:ext cx="3121512" cy="147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Early successes in math, games, and dialogue systems</a:t>
            </a: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874334" y="5959424"/>
            <a:ext cx="3121512" cy="110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Logic and symbols used to simulate reasoning</a:t>
            </a: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AutoShape 18" id="18"/>
          <p:cNvSpPr/>
          <p:nvPr/>
        </p:nvSpPr>
        <p:spPr>
          <a:xfrm flipV="true">
            <a:off x="8454383" y="461236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4675646" y="4545201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095597" y="5959424"/>
            <a:ext cx="3121512" cy="147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Rule-based systems were dominant (e.g., SHRDLU, ELIZA)</a:t>
            </a:r>
          </a:p>
          <a:p>
            <a:pPr algn="ctr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656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945230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682047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55521" y="3335594"/>
            <a:ext cx="1461470" cy="1849961"/>
          </a:xfrm>
          <a:custGeom>
            <a:avLst/>
            <a:gdLst/>
            <a:ahLst/>
            <a:cxnLst/>
            <a:rect r="r" b="b" t="t" l="l"/>
            <a:pathLst>
              <a:path h="1849961" w="1461470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73202" y="3490185"/>
            <a:ext cx="1418460" cy="1695370"/>
          </a:xfrm>
          <a:custGeom>
            <a:avLst/>
            <a:gdLst/>
            <a:ahLst/>
            <a:cxnLst/>
            <a:rect r="r" b="b" t="t" l="l"/>
            <a:pathLst>
              <a:path h="1695370" w="141846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67259" y="3490185"/>
            <a:ext cx="1222079" cy="1695370"/>
          </a:xfrm>
          <a:custGeom>
            <a:avLst/>
            <a:gdLst/>
            <a:ahLst/>
            <a:cxnLst/>
            <a:rect r="r" b="b" t="t" l="l"/>
            <a:pathLst>
              <a:path h="1695370" w="1222079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42986" y="1495425"/>
            <a:ext cx="7678893" cy="301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0"/>
              </a:lnSpc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FIRST AI WINTER (1970S–1980S)</a:t>
            </a:r>
          </a:p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933300" y="5756962"/>
            <a:ext cx="3289996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 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59776" y="6353562"/>
            <a:ext cx="3037045" cy="151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Limited progress led to disappointment</a:t>
            </a:r>
          </a:p>
          <a:p>
            <a:pPr algn="ctr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AI systems failed to meet high expectations</a:t>
            </a:r>
          </a:p>
          <a:p>
            <a:pPr algn="ctr">
              <a:lnSpc>
                <a:spcPts val="243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837434" y="5756962"/>
            <a:ext cx="3289996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 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74252" y="5756962"/>
            <a:ext cx="3289996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 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63910" y="6302306"/>
            <a:ext cx="3037045" cy="121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Funding reduced by governments and research agencies</a:t>
            </a:r>
          </a:p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3021" y="6302306"/>
            <a:ext cx="3037045" cy="91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Hardware and data constraints stalled further development</a:t>
            </a:r>
          </a:p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15548" y="8986029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091052">
            <a:off x="13048963" y="-5984494"/>
            <a:ext cx="11291757" cy="10164688"/>
          </a:xfrm>
          <a:custGeom>
            <a:avLst/>
            <a:gdLst/>
            <a:ahLst/>
            <a:cxnLst/>
            <a:rect r="r" b="b" t="t" l="l"/>
            <a:pathLst>
              <a:path h="10164688" w="11291757">
                <a:moveTo>
                  <a:pt x="0" y="0"/>
                </a:moveTo>
                <a:lnTo>
                  <a:pt x="11291757" y="0"/>
                </a:lnTo>
                <a:lnTo>
                  <a:pt x="11291757" y="10164687"/>
                </a:lnTo>
                <a:lnTo>
                  <a:pt x="0" y="1016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297235" y="1880213"/>
            <a:ext cx="8036625" cy="5957149"/>
          </a:xfrm>
          <a:custGeom>
            <a:avLst/>
            <a:gdLst/>
            <a:ahLst/>
            <a:cxnLst/>
            <a:rect r="r" b="b" t="t" l="l"/>
            <a:pathLst>
              <a:path h="5957149" w="8036625">
                <a:moveTo>
                  <a:pt x="8036625" y="0"/>
                </a:moveTo>
                <a:lnTo>
                  <a:pt x="0" y="0"/>
                </a:lnTo>
                <a:lnTo>
                  <a:pt x="0" y="5957149"/>
                </a:lnTo>
                <a:lnTo>
                  <a:pt x="8036625" y="5957149"/>
                </a:lnTo>
                <a:lnTo>
                  <a:pt x="803662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47" y="4038286"/>
            <a:ext cx="5781294" cy="8229600"/>
          </a:xfrm>
          <a:custGeom>
            <a:avLst/>
            <a:gdLst/>
            <a:ahLst/>
            <a:cxnLst/>
            <a:rect r="r" b="b" t="t" l="l"/>
            <a:pathLst>
              <a:path h="8229600" w="5781294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4945" y="818620"/>
            <a:ext cx="7235527" cy="208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719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MACHINE LEARNING EMERGES (1980S–1990S)</a:t>
            </a:r>
          </a:p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06136"/>
            <a:ext cx="7312551" cy="598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079" indent="-410039" lvl="1">
              <a:lnSpc>
                <a:spcPts val="5317"/>
              </a:lnSpc>
              <a:buAutoNum type="arabicPeriod" startAt="1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TRANSITION FROM SYMBOLIC APPROACHES TO STATISTICAL MODELS</a:t>
            </a:r>
          </a:p>
          <a:p>
            <a:pPr algn="ctr" marL="820079" indent="-410039" lvl="1">
              <a:lnSpc>
                <a:spcPts val="5317"/>
              </a:lnSpc>
              <a:buAutoNum type="arabicPeriod" startAt="1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</a:t>
            </a: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ODUCTION OF DECISION TREES, SUPPORT VECTOR MACHINES</a:t>
            </a:r>
          </a:p>
          <a:p>
            <a:pPr algn="ctr" marL="820079" indent="-410039" lvl="1">
              <a:lnSpc>
                <a:spcPts val="5317"/>
              </a:lnSpc>
              <a:buAutoNum type="arabicPeriod" startAt="1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1986: BACKPROPAGATION POPULARIZED FOR TRAINING NEURAL NETWORKS</a:t>
            </a:r>
          </a:p>
          <a:p>
            <a:pPr algn="ctr" marL="820079" indent="-410039" lvl="1">
              <a:lnSpc>
                <a:spcPts val="5317"/>
              </a:lnSpc>
              <a:buAutoNum type="arabicPeriod" startAt="1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REINFORCEMENT LEARNING BEGAN GAINING ATTENTION</a:t>
            </a:r>
          </a:p>
          <a:p>
            <a:pPr algn="ctr">
              <a:lnSpc>
                <a:spcPts val="53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4527" y="1535574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17903" y="344750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31282" y="5253556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44750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99328" y="1400683"/>
            <a:ext cx="9711088" cy="123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SECOND AI WINTER (LATE</a:t>
            </a: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1980s–1990s)</a:t>
            </a:r>
          </a:p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999328" y="1928499"/>
            <a:ext cx="5927701" cy="551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9098" indent="-294549" lvl="1">
              <a:lnSpc>
                <a:spcPts val="4420"/>
              </a:lnSpc>
              <a:buFont typeface="Arial"/>
              <a:buChar char="•"/>
            </a:pPr>
            <a:r>
              <a:rPr lang="en-US" sz="272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Expert systems proved difficult to scale and maintain</a:t>
            </a:r>
          </a:p>
          <a:p>
            <a:pPr algn="l">
              <a:lnSpc>
                <a:spcPts val="4420"/>
              </a:lnSpc>
            </a:pPr>
          </a:p>
          <a:p>
            <a:pPr algn="l" marL="589098" indent="-294549" lvl="1">
              <a:lnSpc>
                <a:spcPts val="4420"/>
              </a:lnSpc>
              <a:buFont typeface="Arial"/>
              <a:buChar char="•"/>
            </a:pPr>
            <a:r>
              <a:rPr lang="en-US" sz="272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Manual knowledge engineering became a bottleneck</a:t>
            </a:r>
          </a:p>
          <a:p>
            <a:pPr algn="l">
              <a:lnSpc>
                <a:spcPts val="4420"/>
              </a:lnSpc>
            </a:pPr>
          </a:p>
          <a:p>
            <a:pPr algn="l" marL="589098" indent="-294549" lvl="1">
              <a:lnSpc>
                <a:spcPts val="4420"/>
              </a:lnSpc>
              <a:buFont typeface="Arial"/>
              <a:buChar char="•"/>
            </a:pPr>
            <a:r>
              <a:rPr lang="en-US" sz="272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Industry disillusionment caused a drop in investment</a:t>
            </a:r>
          </a:p>
          <a:p>
            <a:pPr algn="l">
              <a:lnSpc>
                <a:spcPts val="44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267819" y="4861602"/>
            <a:ext cx="1019633" cy="1355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46"/>
              </a:lnSpc>
              <a:spcBef>
                <a:spcPct val="0"/>
              </a:spcBef>
            </a:pPr>
            <a:r>
              <a:rPr lang="en-US" sz="127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73645" y="2892555"/>
            <a:ext cx="1019633" cy="1355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46"/>
              </a:lnSpc>
              <a:spcBef>
                <a:spcPct val="0"/>
              </a:spcBef>
            </a:pPr>
            <a:r>
              <a:rPr lang="en-US" sz="127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57022" y="4861602"/>
            <a:ext cx="1019633" cy="1355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46"/>
              </a:lnSpc>
              <a:spcBef>
                <a:spcPct val="0"/>
              </a:spcBef>
            </a:pPr>
            <a:r>
              <a:rPr lang="en-US" sz="127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22988" y="6665015"/>
            <a:ext cx="1019633" cy="1355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46"/>
              </a:lnSpc>
              <a:spcBef>
                <a:spcPct val="0"/>
              </a:spcBef>
            </a:pPr>
            <a:r>
              <a:rPr lang="en-US" sz="127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22735" y="2252896"/>
            <a:ext cx="10065265" cy="133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4"/>
              </a:lnSpc>
            </a:pPr>
            <a:r>
              <a:rPr lang="en-US" sz="67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DEEP LEARNING REVOLUTION (2010S)</a:t>
            </a:r>
          </a:p>
          <a:p>
            <a:pPr algn="l" marL="0" indent="0" lvl="0">
              <a:lnSpc>
                <a:spcPts val="4824"/>
              </a:lnSpc>
              <a:spcBef>
                <a:spcPct val="0"/>
              </a:spcBef>
            </a:pPr>
            <a:r>
              <a:rPr lang="en-US" sz="67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7211" y="3490219"/>
            <a:ext cx="7852294" cy="576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1986" indent="-340993" lvl="1">
              <a:lnSpc>
                <a:spcPts val="5117"/>
              </a:lnSpc>
              <a:buFont typeface="Arial"/>
              <a:buChar char="•"/>
            </a:pPr>
            <a:r>
              <a:rPr lang="en-US" sz="31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2012: AlexNet dramatically improved image recognition performance</a:t>
            </a:r>
          </a:p>
          <a:p>
            <a:pPr algn="l" marL="681986" indent="-340993" lvl="1">
              <a:lnSpc>
                <a:spcPts val="5117"/>
              </a:lnSpc>
              <a:buFont typeface="Arial"/>
              <a:buChar char="•"/>
            </a:pPr>
            <a:r>
              <a:rPr lang="en-US" sz="31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GPU acceleration enabled large-scale deep learning</a:t>
            </a:r>
          </a:p>
          <a:p>
            <a:pPr algn="l" marL="681986" indent="-340993" lvl="1">
              <a:lnSpc>
                <a:spcPts val="5117"/>
              </a:lnSpc>
              <a:buFont typeface="Arial"/>
              <a:buChar char="•"/>
            </a:pPr>
            <a:r>
              <a:rPr lang="en-US" sz="31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Breakthroughs in computer vision, speech, and language tasks</a:t>
            </a:r>
          </a:p>
          <a:p>
            <a:pPr algn="l" marL="681986" indent="-340993" lvl="1">
              <a:lnSpc>
                <a:spcPts val="5117"/>
              </a:lnSpc>
              <a:buFont typeface="Arial"/>
              <a:buChar char="•"/>
            </a:pPr>
            <a:r>
              <a:rPr lang="en-US" sz="31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AI adoption surged in industry and academia</a:t>
            </a:r>
          </a:p>
          <a:p>
            <a:pPr algn="l">
              <a:lnSpc>
                <a:spcPts val="511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DAGrrl5zTEU</dc:identifier>
  <dcterms:modified xsi:type="dcterms:W3CDTF">2011-08-01T06:04:30Z</dcterms:modified>
  <cp:revision>1</cp:revision>
  <dc:title>Blue Futuristic Illustrative Artificial Intelligence Project Presentation</dc:title>
</cp:coreProperties>
</file>